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6" r:id="rId4"/>
    <p:sldId id="259" r:id="rId5"/>
    <p:sldId id="266" r:id="rId6"/>
    <p:sldId id="274" r:id="rId7"/>
    <p:sldId id="258" r:id="rId8"/>
    <p:sldId id="268" r:id="rId9"/>
    <p:sldId id="269" r:id="rId10"/>
    <p:sldId id="260" r:id="rId11"/>
    <p:sldId id="270" r:id="rId12"/>
    <p:sldId id="261" r:id="rId13"/>
    <p:sldId id="262" r:id="rId14"/>
  </p:sldIdLst>
  <p:sldSz cx="9144000" cy="6858000" type="screen4x3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1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523" cy="461647"/>
          </a:xfrm>
          <a:prstGeom prst="rect">
            <a:avLst/>
          </a:prstGeom>
        </p:spPr>
        <p:txBody>
          <a:bodyPr vert="horz" lIns="90980" tIns="45489" rIns="90980" bIns="454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1293" y="1"/>
            <a:ext cx="3037523" cy="461647"/>
          </a:xfrm>
          <a:prstGeom prst="rect">
            <a:avLst/>
          </a:prstGeom>
        </p:spPr>
        <p:txBody>
          <a:bodyPr vert="horz" lIns="90980" tIns="45489" rIns="90980" bIns="45489" rtlCol="0"/>
          <a:lstStyle>
            <a:lvl1pPr algn="r">
              <a:defRPr sz="1200"/>
            </a:lvl1pPr>
          </a:lstStyle>
          <a:p>
            <a:fld id="{700EA7A7-9EED-4476-9E33-313D6100EECD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0" tIns="45489" rIns="90980" bIns="454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0723" y="4386428"/>
            <a:ext cx="5608954" cy="4156391"/>
          </a:xfrm>
          <a:prstGeom prst="rect">
            <a:avLst/>
          </a:prstGeom>
        </p:spPr>
        <p:txBody>
          <a:bodyPr vert="horz" lIns="90980" tIns="45489" rIns="90980" bIns="454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772854"/>
            <a:ext cx="3037523" cy="461647"/>
          </a:xfrm>
          <a:prstGeom prst="rect">
            <a:avLst/>
          </a:prstGeom>
        </p:spPr>
        <p:txBody>
          <a:bodyPr vert="horz" lIns="90980" tIns="45489" rIns="90980" bIns="454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1293" y="8772854"/>
            <a:ext cx="3037523" cy="461647"/>
          </a:xfrm>
          <a:prstGeom prst="rect">
            <a:avLst/>
          </a:prstGeom>
        </p:spPr>
        <p:txBody>
          <a:bodyPr vert="horz" lIns="90980" tIns="45489" rIns="90980" bIns="45489" rtlCol="0" anchor="b"/>
          <a:lstStyle>
            <a:lvl1pPr algn="r">
              <a:defRPr sz="1200"/>
            </a:lvl1pPr>
          </a:lstStyle>
          <a:p>
            <a:fld id="{8C0650A2-F187-4186-90EC-81036F6C238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3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50A2-F187-4186-90EC-81036F6C238A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42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50A2-F187-4186-90EC-81036F6C238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483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195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57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76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06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79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479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422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63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032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86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07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E7E-8D74-4781-9911-AFE877907FA1}" type="datetimeFigureOut">
              <a:rPr lang="fr-CA" smtClean="0"/>
              <a:t>2019-01-17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FB77-4B87-4C2C-904C-3C9CED859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953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" r="35505"/>
          <a:stretch/>
        </p:blipFill>
        <p:spPr>
          <a:xfrm>
            <a:off x="504" y="477296"/>
            <a:ext cx="9148257" cy="5616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339752" y="1124744"/>
            <a:ext cx="4320000" cy="4320480"/>
          </a:xfrm>
          <a:prstGeom prst="ellipse">
            <a:avLst/>
          </a:prstGeom>
          <a:solidFill>
            <a:schemeClr val="bg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2195736" y="261203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sur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9752" y="2845385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FORMATION PROFESSIONNELLE</a:t>
            </a:r>
            <a:endParaRPr lang="fr-CA" sz="3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707904" y="3861048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Résultats de recherche d'images pour « commission scolaire des affluents »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49914"/>
            <a:ext cx="1008112" cy="64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2" y="-27384"/>
            <a:ext cx="4608000" cy="691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6512" y="-27384"/>
            <a:ext cx="9216000" cy="1124744"/>
          </a:xfrm>
          <a:prstGeom prst="rect">
            <a:avLst/>
          </a:prstGeom>
          <a:solidFill>
            <a:srgbClr val="C4BD9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4716016" y="139463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PARTICULARITÉS</a:t>
            </a:r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248" y="6358100"/>
            <a:ext cx="9164248" cy="527283"/>
          </a:xfrm>
          <a:prstGeom prst="rect">
            <a:avLst/>
          </a:prstGeom>
          <a:solidFill>
            <a:srgbClr val="C4BD9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5436095" y="272842"/>
            <a:ext cx="3107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d‘inscription</a:t>
            </a:r>
            <a:endParaRPr lang="fr-CA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44008" y="141277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frais d’inscription varient selon les centres.</a:t>
            </a:r>
            <a:endParaRPr lang="fr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51251" y="214697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895350">
              <a:buFont typeface="Wingdings" panose="05000000000000000000" pitchFamily="2" charset="2"/>
              <a:buChar char="§"/>
              <a:tabLst>
                <a:tab pos="628650" algn="l"/>
              </a:tabLst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frais de matériel et fournitures varient entre 100$ et 1000$ selon le type de formation.</a:t>
            </a:r>
            <a:endParaRPr lang="fr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51251" y="3245872"/>
            <a:ext cx="424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centres appliquent le principe du </a:t>
            </a:r>
            <a:r>
              <a:rPr lang="fr-CA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premier arrivé, premier servi</a:t>
            </a: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16016" y="4011227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programmes ont une liste </a:t>
            </a: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d’attente. </a:t>
            </a:r>
            <a:endParaRPr lang="fr-C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C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fr-C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électricité</a:t>
            </a:r>
            <a:endParaRPr lang="fr-C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programmes exigent de réussir des </a:t>
            </a:r>
            <a:r>
              <a:rPr lang="fr-CA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 de sélection</a:t>
            </a:r>
            <a:r>
              <a:rPr lang="fr-C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fr-C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conduite de grue, électricité, intervention en sécurité incendie, mécanique d’ascenseur</a:t>
            </a:r>
            <a:endParaRPr lang="fr-C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" y="5316"/>
            <a:ext cx="9144000" cy="360947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6200000">
            <a:off x="-1242540" y="3827658"/>
            <a:ext cx="3888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s’inscrire?</a:t>
            </a:r>
            <a:endParaRPr lang="fr-C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65583"/>
            <a:ext cx="1656184" cy="10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11960" y="400506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 smtClean="0"/>
              <a:t>Service régional d’admission en formation professionnelle</a:t>
            </a:r>
          </a:p>
          <a:p>
            <a:r>
              <a:rPr lang="fr-CA" b="1" i="1" dirty="0" smtClean="0"/>
              <a:t>Srafp.com</a:t>
            </a:r>
            <a:endParaRPr lang="fr-CA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267744" y="5288255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Recherche ton programme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Clique </a:t>
            </a:r>
            <a:r>
              <a:rPr lang="fr-CA" b="1" dirty="0" smtClean="0"/>
              <a:t>organismes scolaires offrant le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Choisis parmi les groupes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Clique </a:t>
            </a:r>
            <a:r>
              <a:rPr lang="fr-CA" b="1" dirty="0" smtClean="0"/>
              <a:t>faire une demande d’admission </a:t>
            </a:r>
            <a:endParaRPr lang="fr-CA" b="1" dirty="0"/>
          </a:p>
        </p:txBody>
      </p:sp>
      <p:sp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5868144" y="5877272"/>
            <a:ext cx="227856" cy="216024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95536" y="1449240"/>
            <a:ext cx="5184576" cy="4428032"/>
          </a:xfrm>
          <a:prstGeom prst="ellipse">
            <a:avLst/>
          </a:prstGeom>
          <a:solidFill>
            <a:srgbClr val="C4BD9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1858900" y="1872166"/>
            <a:ext cx="362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AIDE FINANCIÈRE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42976" y="2013277"/>
            <a:ext cx="362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 études</a:t>
            </a:r>
            <a:endParaRPr lang="fr-CA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2309971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endParaRPr lang="fr-CA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262011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est possible d’obtenir des prêts et bourses pour la formation professionnelle.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3531881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fois admis, vous pouvez faire une demande d’aide financière à l’adresse suivante: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13519" y="397510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www.afe.gouv.qc.ca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3609" y="4419723"/>
            <a:ext cx="324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simulateur de calcul est disponible pour connaître le montant d’aide qui pourrait être accordé.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-111795" y="63619"/>
            <a:ext cx="9180680" cy="6888998"/>
            <a:chOff x="-36512" y="476"/>
            <a:chExt cx="9180680" cy="688899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5" b="8164"/>
            <a:stretch/>
          </p:blipFill>
          <p:spPr>
            <a:xfrm>
              <a:off x="3012168" y="476"/>
              <a:ext cx="3070306" cy="3438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8" r="1891" b="13242"/>
            <a:stretch/>
          </p:blipFill>
          <p:spPr>
            <a:xfrm>
              <a:off x="6084168" y="476"/>
              <a:ext cx="3060000" cy="348685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4" b="20213"/>
            <a:stretch/>
          </p:blipFill>
          <p:spPr>
            <a:xfrm>
              <a:off x="3012168" y="3429326"/>
              <a:ext cx="3072000" cy="3456058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57" b="15063"/>
            <a:stretch/>
          </p:blipFill>
          <p:spPr>
            <a:xfrm>
              <a:off x="-36512" y="476"/>
              <a:ext cx="3072000" cy="345510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3" b="13364"/>
            <a:stretch/>
          </p:blipFill>
          <p:spPr>
            <a:xfrm>
              <a:off x="6084168" y="3429000"/>
              <a:ext cx="3060000" cy="344494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6" b="12177"/>
            <a:stretch/>
          </p:blipFill>
          <p:spPr>
            <a:xfrm>
              <a:off x="-36512" y="3408537"/>
              <a:ext cx="3063600" cy="3480937"/>
            </a:xfrm>
            <a:prstGeom prst="rect">
              <a:avLst/>
            </a:prstGeom>
          </p:spPr>
        </p:pic>
      </p:grpSp>
      <p:sp>
        <p:nvSpPr>
          <p:cNvPr id="9" name="Ellipse 8"/>
          <p:cNvSpPr/>
          <p:nvPr/>
        </p:nvSpPr>
        <p:spPr>
          <a:xfrm>
            <a:off x="1086054" y="1212609"/>
            <a:ext cx="4320000" cy="3240000"/>
          </a:xfrm>
          <a:prstGeom prst="ellipse">
            <a:avLst/>
          </a:prstGeom>
          <a:solidFill>
            <a:srgbClr val="C4BD9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1323061" y="1956704"/>
            <a:ext cx="410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 DE</a:t>
            </a:r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51148" y="2562268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CA" sz="1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6334" y="2256435"/>
            <a:ext cx="410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fr-CA" sz="4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estions</a:t>
            </a:r>
            <a:endParaRPr lang="fr-CA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95878" y="5744668"/>
            <a:ext cx="28803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	</a:t>
            </a:r>
            <a:r>
              <a:rPr lang="fr-CA" sz="5500" dirty="0" smtClean="0"/>
              <a:t>Merci!</a:t>
            </a:r>
            <a:endParaRPr lang="fr-CA" sz="5500" dirty="0"/>
          </a:p>
        </p:txBody>
      </p:sp>
      <p:sp>
        <p:nvSpPr>
          <p:cNvPr id="14" name="Ellipse 13"/>
          <p:cNvSpPr/>
          <p:nvPr/>
        </p:nvSpPr>
        <p:spPr>
          <a:xfrm>
            <a:off x="4809797" y="3508118"/>
            <a:ext cx="4320000" cy="3240000"/>
          </a:xfrm>
          <a:prstGeom prst="ellipse">
            <a:avLst/>
          </a:prstGeom>
          <a:solidFill>
            <a:srgbClr val="C4BD97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/>
          <p:cNvSpPr txBox="1"/>
          <p:nvPr/>
        </p:nvSpPr>
        <p:spPr>
          <a:xfrm>
            <a:off x="1308734" y="2408835"/>
            <a:ext cx="410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88299" y="4160264"/>
            <a:ext cx="3088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Consultations en information scolaire </a:t>
            </a:r>
            <a:r>
              <a:rPr lang="fr-CA" sz="2800" b="1" dirty="0" smtClean="0"/>
              <a:t>disponibles à </a:t>
            </a:r>
            <a:r>
              <a:rPr lang="fr-CA" sz="2800" b="1" smtClean="0"/>
              <a:t>la bibliothèque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1151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5757863" cy="6858000"/>
          </a:xfrm>
          <a:prstGeom prst="rect">
            <a:avLst/>
          </a:prstGeom>
          <a:gradFill>
            <a:gsLst>
              <a:gs pos="9000">
                <a:schemeClr val="bg2">
                  <a:lumMod val="75000"/>
                </a:schemeClr>
              </a:gs>
              <a:gs pos="25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9" name="Groupe 18"/>
          <p:cNvGrpSpPr/>
          <p:nvPr/>
        </p:nvGrpSpPr>
        <p:grpSpPr>
          <a:xfrm>
            <a:off x="5757861" y="2400"/>
            <a:ext cx="3422651" cy="6882984"/>
            <a:chOff x="5685853" y="-27384"/>
            <a:chExt cx="3422651" cy="6882984"/>
          </a:xfrm>
        </p:grpSpPr>
        <p:pic>
          <p:nvPicPr>
            <p:cNvPr id="18" name="Image 17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97" r="12702"/>
            <a:stretch/>
          </p:blipFill>
          <p:spPr bwMode="auto">
            <a:xfrm>
              <a:off x="7397179" y="-27384"/>
              <a:ext cx="1711325" cy="234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 15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4" r="50805"/>
            <a:stretch/>
          </p:blipFill>
          <p:spPr bwMode="auto">
            <a:xfrm>
              <a:off x="5685854" y="-27384"/>
              <a:ext cx="1711325" cy="234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" name="Groupe 14"/>
            <p:cNvGrpSpPr/>
            <p:nvPr/>
          </p:nvGrpSpPr>
          <p:grpSpPr>
            <a:xfrm>
              <a:off x="5685853" y="2204864"/>
              <a:ext cx="3422651" cy="4650736"/>
              <a:chOff x="5668986" y="2132701"/>
              <a:chExt cx="3422651" cy="4650736"/>
            </a:xfrm>
          </p:grpSpPr>
          <p:pic>
            <p:nvPicPr>
              <p:cNvPr id="11" name="Image 10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24" r="45975"/>
              <a:stretch/>
            </p:blipFill>
            <p:spPr bwMode="auto">
              <a:xfrm>
                <a:off x="7380312" y="4437112"/>
                <a:ext cx="1711325" cy="23463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Image 11"/>
              <p:cNvPicPr/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26" r="52773"/>
              <a:stretch/>
            </p:blipFill>
            <p:spPr bwMode="auto">
              <a:xfrm>
                <a:off x="7380312" y="2132856"/>
                <a:ext cx="1711325" cy="23463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Image 12"/>
              <p:cNvPicPr/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44" r="23255"/>
              <a:stretch/>
            </p:blipFill>
            <p:spPr bwMode="auto">
              <a:xfrm>
                <a:off x="5668987" y="4437112"/>
                <a:ext cx="1711325" cy="23463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Image 13"/>
              <p:cNvPicPr/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33" r="40966"/>
              <a:stretch/>
            </p:blipFill>
            <p:spPr bwMode="auto">
              <a:xfrm>
                <a:off x="5668986" y="2132701"/>
                <a:ext cx="1711325" cy="234632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0" y="116632"/>
            <a:ext cx="9180512" cy="1397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323528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DÉROULEMENT DE LA</a:t>
            </a:r>
            <a:endParaRPr lang="fr-C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99792" y="327139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  <a:endParaRPr lang="fr-CA" sz="66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0793" y="1844824"/>
            <a:ext cx="63882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Diplôme d’études professionnelles, c’est quoi?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d’admission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Particularités de la formation professionnelle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Attestation de spécialisation professionnelle (ASP)</a:t>
            </a:r>
          </a:p>
          <a:p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Mesures d’aide</a:t>
            </a:r>
          </a:p>
          <a:p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Portes ouvertes et stages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Inscription</a:t>
            </a:r>
          </a:p>
          <a:p>
            <a:endParaRPr lang="fr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Aide financière</a:t>
            </a:r>
            <a:endParaRPr lang="fr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fr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54"/>
            <a:ext cx="9180512" cy="70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0" y="-27384"/>
            <a:ext cx="69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solidFill>
                  <a:srgbClr val="C4B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Diplôme d’études professionnelles</a:t>
            </a:r>
            <a:endParaRPr lang="fr-CA" sz="3600" dirty="0">
              <a:solidFill>
                <a:srgbClr val="C4BD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2040" y="17640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D.E.P.</a:t>
            </a:r>
            <a:endParaRPr lang="fr-CA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057748" y="1784129"/>
            <a:ext cx="6165304" cy="40498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 rot="16200000">
            <a:off x="3506171" y="1220171"/>
            <a:ext cx="6165304" cy="51103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88446" y="1816253"/>
            <a:ext cx="3872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 d’étude conduisant à un ou plusieurs métiers dont l’exercice fait appel au raisonnement, à des connaissances théoriques et à des habiletés manuelles.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22092" y="1591349"/>
            <a:ext cx="48407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Administration, commerce et informatique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et pêches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Alimentation et tourisme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Bois et matériaux connexes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Chimie et biologie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Bâtiments et travaux publics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 et aménagement du territoire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Électrotechnique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Entretien et équipement motorisé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mécanique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Foresterie et papier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et documentation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Mécanique d’entretien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Mines et travaux de chantier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Métallurgie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Cuir, textile et habillement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sociaux, éducatifs et juridiques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Soins esthétiques</a:t>
            </a:r>
          </a:p>
          <a:p>
            <a:endParaRPr lang="fr-C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1751" y="724553"/>
            <a:ext cx="214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i="1" dirty="0" smtClean="0"/>
              <a:t>C’est quoi?</a:t>
            </a:r>
            <a:endParaRPr lang="fr-CA" sz="28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22092" y="724553"/>
            <a:ext cx="3162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i="1" dirty="0" smtClean="0"/>
              <a:t>Plus de 120 programmes</a:t>
            </a:r>
          </a:p>
          <a:p>
            <a:r>
              <a:rPr lang="fr-CA" sz="2400" b="1" i="1" dirty="0" smtClean="0"/>
              <a:t>Divisés en 21 secteurs</a:t>
            </a:r>
            <a:endParaRPr lang="fr-CA" sz="2400" b="1" i="1" dirty="0"/>
          </a:p>
        </p:txBody>
      </p:sp>
    </p:spTree>
    <p:extLst>
      <p:ext uri="{BB962C8B-B14F-4D97-AF65-F5344CB8AC3E}">
        <p14:creationId xmlns:p14="http://schemas.microsoft.com/office/powerpoint/2010/main" val="27899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r="37629"/>
          <a:stretch/>
        </p:blipFill>
        <p:spPr>
          <a:xfrm>
            <a:off x="179512" y="116632"/>
            <a:ext cx="8816296" cy="6601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260647"/>
            <a:ext cx="3096344" cy="6457629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1277888" y="25610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CONDITIONS</a:t>
            </a:r>
            <a:endParaRPr lang="fr-CA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3220" y="352105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d‘admission</a:t>
            </a:r>
            <a:endParaRPr lang="fr-C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4056" y="942061"/>
            <a:ext cx="273630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Diplôme d’études secondaires (DES);</a:t>
            </a:r>
            <a:endParaRPr lang="fr-C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 âgé d’au moins 16 ans au 30 septembre </a:t>
            </a:r>
            <a:r>
              <a:rPr lang="fr-C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avoir obtenu les unités de 3</a:t>
            </a:r>
            <a:r>
              <a:rPr lang="fr-CA" sz="16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4</a:t>
            </a:r>
            <a:r>
              <a:rPr lang="fr-CA" sz="16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secondaire en français, mathématiques et anglais;</a:t>
            </a:r>
          </a:p>
          <a:p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Avoir </a:t>
            </a:r>
            <a:r>
              <a:rPr lang="fr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réussi le </a:t>
            </a: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TENS;</a:t>
            </a:r>
          </a:p>
          <a:p>
            <a:r>
              <a:rPr lang="fr-CA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fr-C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Avoir 18 ans </a:t>
            </a:r>
            <a:r>
              <a:rPr lang="fr-C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avoir réussi le TDG ainsi que certains préalables spécifiques </a:t>
            </a:r>
            <a:b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(s’il y a lieu);</a:t>
            </a:r>
          </a:p>
          <a:p>
            <a:r>
              <a:rPr lang="fr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fr-C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âgé d’au moins 16 ans au 30 </a:t>
            </a: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septembre </a:t>
            </a:r>
            <a:r>
              <a:rPr lang="fr-C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être détenteur d’un CFMS et d’un secondaire 2 en français, mathématiques et anglais pour les DEP exigeant un secondaire 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CA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C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77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2305635" y="371692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PARTICULARITÉS DE LA</a:t>
            </a:r>
            <a:endParaRPr lang="fr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2271010" y="286426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A" sz="4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ormation professionnelle</a:t>
            </a:r>
            <a:endParaRPr lang="fr-CA" sz="44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2909819"/>
            <a:ext cx="7704000" cy="3975565"/>
          </a:xfrm>
          <a:prstGeom prst="rect">
            <a:avLst/>
          </a:prstGeom>
          <a:solidFill>
            <a:schemeClr val="bg2">
              <a:lumMod val="9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1475656" y="3011706"/>
            <a:ext cx="395612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et 1800 heures (6 mois à 2 ans)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dans certains DEP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de cours de formation générale (français, mathématiques, anglais)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 de début variables selon les centres et les DEP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Horaire variable: jour ou soir, </a:t>
            </a:r>
            <a:b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jours/semaine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DEP sont offerts en enseignement individualisé</a:t>
            </a:r>
          </a:p>
          <a:p>
            <a:pPr>
              <a:spcAft>
                <a:spcPts val="600"/>
              </a:spcAft>
            </a:pP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secrétariat</a:t>
            </a:r>
          </a:p>
          <a:p>
            <a:pPr>
              <a:spcAft>
                <a:spcPts val="600"/>
              </a:spcAft>
            </a:pPr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63589" y="3026192"/>
            <a:ext cx="372666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centres offrent de la concomitance </a:t>
            </a:r>
            <a:endParaRPr lang="fr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x: ébénisterie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 centres offrent des doubles-DEP</a:t>
            </a:r>
          </a:p>
          <a:p>
            <a:pPr>
              <a:spcAft>
                <a:spcPts val="600"/>
              </a:spcAft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électromécanique-électricité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Passerelles possibles DEP-DEC dans certains programmes</a:t>
            </a:r>
          </a:p>
          <a:p>
            <a:pPr marL="361950" indent="-361950">
              <a:spcAft>
                <a:spcPts val="600"/>
              </a:spcAft>
            </a:pP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DEP santé, assistance et soins infirmiers et DEC en soins infirmiers</a:t>
            </a:r>
            <a:endParaRPr lang="fr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383913" cy="290981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700159">
            <a:off x="7000567" y="1027265"/>
            <a:ext cx="1997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théorique </a:t>
            </a:r>
            <a:r>
              <a:rPr lang="fr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fr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pratique!</a:t>
            </a:r>
            <a:endParaRPr lang="fr-C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5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403649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 rot="16200000">
            <a:off x="-2442244" y="356019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PARTICULARITÉS DE LA</a:t>
            </a:r>
            <a:endParaRPr lang="fr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2142273" y="285903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CA" sz="40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ormation professionnelle</a:t>
            </a:r>
            <a:endParaRPr lang="fr-CA" sz="4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Espace réservé du contenu 4"/>
          <p:cNvGraphicFramePr>
            <a:graphicFrameLocks noGrp="1"/>
          </p:cNvGraphicFramePr>
          <p:nvPr>
            <p:ph sz="half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8740020"/>
              </p:ext>
            </p:extLst>
          </p:nvPr>
        </p:nvGraphicFramePr>
        <p:xfrm>
          <a:off x="1549334" y="548680"/>
          <a:ext cx="7465826" cy="203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0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SECONDAIRE</a:t>
                      </a:r>
                      <a:endParaRPr lang="fr-CA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FORMATION PROFESSIONNELLE</a:t>
                      </a:r>
                      <a:endParaRPr lang="fr-CA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679"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Code de vie: </a:t>
                      </a:r>
                      <a:endParaRPr lang="fr-C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Local de retrait, retenue, suspension, expulsion</a:t>
                      </a:r>
                      <a:endParaRPr lang="fr-C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contrat, suspension, expulsion</a:t>
                      </a:r>
                      <a:endParaRPr lang="fr-C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03"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Horaire quotidien</a:t>
                      </a:r>
                      <a:endParaRPr lang="fr-C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périodes/ jour/ plusieurs enseignants</a:t>
                      </a:r>
                      <a:endParaRPr lang="fr-C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à 5 périodes/ jour /1 ou 2 enseignants</a:t>
                      </a:r>
                      <a:endParaRPr lang="fr-CA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>
            <p:custDataLst>
              <p:tags r:id="rId2"/>
            </p:custDataLst>
          </p:nvPr>
        </p:nvSpPr>
        <p:spPr>
          <a:xfrm>
            <a:off x="1926846" y="3098530"/>
            <a:ext cx="6184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i="1" dirty="0" smtClean="0"/>
              <a:t>L’encadrement à la formation professionnelle </a:t>
            </a:r>
            <a:br>
              <a:rPr lang="fr-CA" sz="2000" b="1" i="1" dirty="0" smtClean="0"/>
            </a:br>
            <a:r>
              <a:rPr lang="fr-CA" sz="2000" b="1" i="1" dirty="0" smtClean="0"/>
              <a:t>est basé sur la réalité du marché du travail.</a:t>
            </a:r>
          </a:p>
          <a:p>
            <a:pPr algn="ctr"/>
            <a:r>
              <a:rPr lang="fr-CA" sz="2000" b="1" i="1" dirty="0" smtClean="0"/>
              <a:t>L’élève doit être le premier responsable de sa formation.</a:t>
            </a:r>
            <a:endParaRPr lang="fr-CA" sz="20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47664" y="4437112"/>
            <a:ext cx="7393818" cy="2031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note de passage est généralement de 80%</a:t>
            </a:r>
          </a:p>
          <a:p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cas d’échec, vous aurez droit à une seule reprise. (Si vous échouez à la reprise, vous devez reprendre tout le module.)</a:t>
            </a:r>
          </a:p>
          <a:p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28 et 30 heures de formation par semaine </a:t>
            </a:r>
          </a:p>
          <a:p>
            <a:pPr marL="571500" indent="-571500">
              <a:buFont typeface="Arial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52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49276"/>
            <a:ext cx="9145016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597"/>
          <a:stretch/>
        </p:blipFill>
        <p:spPr>
          <a:xfrm>
            <a:off x="1016" y="0"/>
            <a:ext cx="9144000" cy="28299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270892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ATTESTATION DE SPÉCIALISATION PROFESSIONNELLE</a:t>
            </a:r>
            <a:endParaRPr lang="fr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47864" y="2810545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</a:t>
            </a:r>
            <a:endParaRPr lang="fr-CA" sz="44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07504" y="3242593"/>
            <a:ext cx="32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499992" y="3242593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3429000"/>
            <a:ext cx="9145016" cy="3429000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78440"/>
              </p:ext>
            </p:extLst>
          </p:nvPr>
        </p:nvGraphicFramePr>
        <p:xfrm>
          <a:off x="287524" y="3472131"/>
          <a:ext cx="8568952" cy="21849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910">
                <a:tc>
                  <a:txBody>
                    <a:bodyPr/>
                    <a:lstStyle/>
                    <a:p>
                      <a:pPr algn="ctr"/>
                      <a:r>
                        <a:rPr lang="fr-CA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r>
                        <a:rPr lang="fr-CA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CA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D’ADMISSION</a:t>
                      </a:r>
                      <a:endParaRPr lang="fr-CA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PARTICULARITÉS </a:t>
                      </a:r>
                    </a:p>
                    <a:p>
                      <a:pPr algn="ctr"/>
                      <a:r>
                        <a:rPr lang="fr-CA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FORMATION</a:t>
                      </a:r>
                      <a:endParaRPr lang="fr-C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26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Avoir</a:t>
                      </a:r>
                      <a:r>
                        <a:rPr lang="fr-C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complété un DEP dans un programme connexe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C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r>
                        <a:rPr lang="fr-CA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Exercer un métier en relation avec le programme d’étude</a:t>
                      </a:r>
                      <a:endParaRPr lang="fr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Durée entre 330 heures et 900 heures</a:t>
                      </a:r>
                      <a:endParaRPr lang="fr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410608" y="5829071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 en secrétariat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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 en secrétariat médical ou juridique</a:t>
            </a:r>
          </a:p>
          <a:p>
            <a:pPr algn="ctr"/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DEP en techniques d’usinage  ASP usinage sur machines-outils à commande numérique</a:t>
            </a:r>
          </a:p>
          <a:p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7584" y="5805264"/>
            <a:ext cx="172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Exemples: </a:t>
            </a:r>
            <a:endParaRPr lang="fr-C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1" r="19771"/>
          <a:stretch/>
        </p:blipFill>
        <p:spPr>
          <a:xfrm>
            <a:off x="35496" y="332656"/>
            <a:ext cx="9073008" cy="6210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3364673"/>
            <a:ext cx="9061200" cy="2577656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35496" y="292494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Mesures d’aide</a:t>
            </a:r>
            <a:endParaRPr lang="fr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5873" y="306344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5496" y="3429000"/>
            <a:ext cx="8803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428012" y="3437907"/>
            <a:ext cx="5668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07504" y="364502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est possible d’obtenir des mesures pour les élèves ayant des difficultés d’apprentissage.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350526" y="4608126"/>
            <a:ext cx="172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savoir: </a:t>
            </a:r>
            <a:endParaRPr lang="fr-CA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91680" y="4454085"/>
            <a:ext cx="61926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Fournir le diagnostic et ou/ plan d’intervention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mesures s’appliquent aux parties </a:t>
            </a:r>
            <a:r>
              <a:rPr lang="fr-C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théoriques seulement</a:t>
            </a:r>
            <a:endParaRPr lang="fr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59524"/>
            <a:ext cx="9108504" cy="3058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7250" y="-201754"/>
            <a:ext cx="9144000" cy="270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p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5496" y="26654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800" b="1" i="1" dirty="0" smtClean="0">
                <a:solidFill>
                  <a:srgbClr val="C4B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Portes ouvertes</a:t>
            </a:r>
            <a:endParaRPr lang="fr-CA" sz="2800" b="1" i="1" dirty="0">
              <a:solidFill>
                <a:srgbClr val="C4BD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2746" y="814391"/>
            <a:ext cx="8974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CFP des Moulins: 6 février </a:t>
            </a:r>
            <a:r>
              <a:rPr lang="fr-C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2019, de 16 h à 20 h</a:t>
            </a:r>
            <a:endParaRPr lang="fr-CA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CFP des Riverains: sur rendez-vous</a:t>
            </a:r>
          </a:p>
          <a:p>
            <a:r>
              <a:rPr lang="fr-C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Consultez </a:t>
            </a: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sites Web des Centres de formation professionnelle pour les </a:t>
            </a:r>
            <a:r>
              <a:rPr lang="fr-C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 commissions scolaires.</a:t>
            </a:r>
            <a:endParaRPr lang="fr-C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496" y="2182302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2800" b="1" i="1" dirty="0" smtClean="0">
                <a:solidFill>
                  <a:srgbClr val="C4BD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Activité « Élève d’un jour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18394"/>
            <a:ext cx="9144000" cy="548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6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642</Words>
  <Application>Microsoft Office PowerPoint</Application>
  <PresentationFormat>Affichage à l'écran (4:3)</PresentationFormat>
  <Paragraphs>152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Techcsa</dc:creator>
  <cp:lastModifiedBy>Josee Quenneville</cp:lastModifiedBy>
  <cp:revision>137</cp:revision>
  <cp:lastPrinted>2018-12-20T15:57:16Z</cp:lastPrinted>
  <dcterms:created xsi:type="dcterms:W3CDTF">2016-12-08T16:04:36Z</dcterms:created>
  <dcterms:modified xsi:type="dcterms:W3CDTF">2019-01-17T19:35:58Z</dcterms:modified>
</cp:coreProperties>
</file>